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859" r:id="rId2"/>
    <p:sldId id="1245" r:id="rId3"/>
    <p:sldId id="1294" r:id="rId4"/>
    <p:sldId id="1296" r:id="rId5"/>
    <p:sldId id="1297" r:id="rId6"/>
    <p:sldId id="1290" r:id="rId7"/>
    <p:sldId id="1291" r:id="rId8"/>
    <p:sldId id="1246" r:id="rId9"/>
    <p:sldId id="1292" r:id="rId10"/>
    <p:sldId id="1293" r:id="rId11"/>
    <p:sldId id="1298" r:id="rId12"/>
    <p:sldId id="1299" r:id="rId13"/>
    <p:sldId id="1248" r:id="rId14"/>
    <p:sldId id="1259" r:id="rId15"/>
    <p:sldId id="1266" r:id="rId16"/>
    <p:sldId id="1267" r:id="rId17"/>
    <p:sldId id="1268" r:id="rId18"/>
    <p:sldId id="1300" r:id="rId19"/>
    <p:sldId id="1301" r:id="rId20"/>
    <p:sldId id="1270" r:id="rId21"/>
    <p:sldId id="1269" r:id="rId22"/>
    <p:sldId id="1271" r:id="rId23"/>
    <p:sldId id="1272" r:id="rId24"/>
    <p:sldId id="1273" r:id="rId25"/>
    <p:sldId id="1274" r:id="rId26"/>
    <p:sldId id="1275" r:id="rId27"/>
    <p:sldId id="1276" r:id="rId28"/>
    <p:sldId id="1277" r:id="rId29"/>
    <p:sldId id="1278" r:id="rId30"/>
    <p:sldId id="1279" r:id="rId31"/>
    <p:sldId id="1280" r:id="rId32"/>
    <p:sldId id="1282" r:id="rId33"/>
    <p:sldId id="1283" r:id="rId34"/>
    <p:sldId id="1285" r:id="rId35"/>
    <p:sldId id="1284" r:id="rId36"/>
    <p:sldId id="1287" r:id="rId37"/>
    <p:sldId id="1288" r:id="rId38"/>
    <p:sldId id="1304" r:id="rId3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340768"/>
            <a:ext cx="11523345" cy="24468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专题强化突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破</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专题二  坚持宪法至上　建设法治中国</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法律的作用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）对个人生活：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法律规范着全体社会成员的行为，保护我们的生活，为我们的成长和发展创造安全、健康、有序的社会环境。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法律规定我们应该享有的权利，应该履行的义务，让我们懂得在社会生活中可以做什么，应当做什么，不应当做什么；法律为我们评判自己和他人的行为提供了准绳，指引、教育人向善。（</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规范作用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法律通过解决纠纷和制裁违法犯罪，惩恶扬善、伸张正义，维护我们的合法权益。（</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保护作用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）对社会秩序：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法律是调整社会关系、判断是非曲直、处理矛盾和纠纷的标尺。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法律作为调节人们行为的一种社会规则，明确社会秩序的内容，保障社会秩序的实现。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）对国家发展：法律是治理国家的重器，保障经济社会持续健康发展，规范国家权力运行。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43268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违法行为的分类与辨识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民事违法行为违反民事法律规范，如民法典等，辨识关键词为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欠债不还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捡到财物据为己有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停止侵害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赔礼道歉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赔偿损失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消除影响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恢复名誉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等。行政违法行为违反行政法律规范，如治安管理处罚法、道路交通安全法等，辨识关键词为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扰乱社会治安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行政处分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记过、降级、开除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警告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罚款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拘留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等。刑事违法行为违反刑事法律规范，如刑法等，辨识关键词为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刑罚处罚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犯罪的基本特征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：严重社会危害性（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最本质特征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）、刑事违法性（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法律标志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）、应受刑罚处罚性（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必然法律后果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47014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刑罚的主要类型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）主刑：管制、拘役、有期徒刑、无期徒刑、死刑。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）附加刑：罚金、剥夺政治权利、没收财产、驱逐出境。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不良行为与违法犯罪之间的关系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：不良行为如果不加以改正可能会发展为违</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未成年人加强自我防范、预防违法犯罪的做法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增强法治观念。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加强自身思想道德修养。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培育自我保护意识，提高自我保护能力。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珍惜美好生活，认清犯罪危害，远离犯罪。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）行动上：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从小事做起，避免沾染不良习气，自觉遵纪守法，防患于未然。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杜绝不良行为。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自觉抵制违法犯罪行为。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1323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宪法的地位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）宪法是党的主张和人民意志的统一，是治国安邦的总章程，是国家的根本法。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）任何公民、社会组织和国家机关都必须以宪法和法律为行为准则。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）宪法在国家法律体系中具有最高的法律地位、法律权威和法律效力，是其他法律的立法基础和立法依据。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）宪法是国家法制统一的基础。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）依宪治国是依法治国的核心。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如何增强宪法意识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）国家：设立国家宪法日、建立宪法宣誓制度等。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）公民：树立宪法至上的观念，增强宪法意识，热爱宪法，捍卫宪法。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学习宪法。了解我国宪法产生和发展的历程；理解我国宪法主要内容；领会我国宪法的原则和精神；积极参与宪法宣传活动。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认同宪法。理解并认同宪法的价值，增强对宪法的信服和尊崇，自觉接受宪法的指引与要求。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践行宪法。将宪法原则转化为自觉的行为准则，落实在实际行动上。在日常生活中，严格遵守宪法和法律规定，学会运用宪法精神来分析和解决实际问题；坚决维护宪法的权威，自觉抵制各种妨碍宪法实施、损害宪法尊严的行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08340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公民应怎样正确行使权利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）行使权利有界限：任何权利都是有范围的。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公民行使权利不能超越它本身的界限，不能滥用权利。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公民在行使自由和权利的时候，不得损害国家的、社会的、集体的利益和其他公民的合法的自由和权利。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）维护权利守程序：公民行使权利应依照法定程序，按照规定的活动方式、步骤和过程进行。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为什么必须履行法定义务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）法定义务是由我国宪法和法律规定的，具有强制性。自觉履行法定义务，是公民不可推卸的责任。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）法律要求做的必须去做，否则，就可能构成违法甚至犯罪，会受到法律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）法律禁止做的坚决不做，否则，会受到法律制裁。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6935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权利与义务的关系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：权利义务相统一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）公民的权利与义务相互依存、相互促进。权利的实现需要义务的履行，义务的履行促进权利的实现。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）公民既是合法权利的享有者，又是法定义务的承担者。任何公民享有宪法和法律规定的权利，同时必须履行宪法和法律规定的义务。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）公民的某些权利同时也是义务。例如，劳动和受教育既是公民的基本权利，也是公民的基本义务。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特别提示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：凡是涉及权利与义务完全对等（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）、权利比义务更重要、先行使权利后履行义务、只享有权利不履行义务、放弃权利就可以不履行义务、有多少权利就要履行多少义务、权利可以随意行使、义务可以选择性履行等，都是错误的说法。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3433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7831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依法治国是党领导人民治理国家的基本方略。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全面推进依法治国的要求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坚定不移走中国特色社会主义法治道路，必须坚持党的领导、人民当家作主、依法治国有机统一。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）努力使每一项立法都得到人民群众的普遍拥护。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）使每一部法律法规都得到严格执行。（</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严格执法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）使每一个司法案件都体现公平正义。（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公正司法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）使每一位公民都成为法治的忠实崇尚者、自觉遵守者和坚定捍卫者。（</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232622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7831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建设法治政府的要求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全面推进政务公开，保障公民的知情权、参与权、表达权和监督权。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依法行政，防范行政权力的滥用，维护广大人民群众的合法权益，提高政府</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）公民：积极参与，献计献策，主动监督。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道德与法律的关系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）既重视发挥法律的规范作用，又重视发挥道德的教化作用。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）强化法律对道德建设的促进作用，强化道德对法治文化的支撑作用。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）法律与道德相辅相成，法治与德治相得益彰。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3066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881695" y="764704"/>
            <a:ext cx="8427023" cy="574827"/>
          </a:xfrm>
          <a:prstGeom prst="rect">
            <a:avLst/>
          </a:prstGeom>
        </p:spPr>
      </p:pic>
      <p:sp>
        <p:nvSpPr>
          <p:cNvPr id="4" name="内容占位符 1"/>
          <p:cNvSpPr>
            <a:spLocks noGrp="1"/>
          </p:cNvSpPr>
          <p:nvPr>
            <p:ph idx="1"/>
          </p:nvPr>
        </p:nvSpPr>
        <p:spPr>
          <a:xfrm>
            <a:off x="360854" y="1685286"/>
            <a:ext cx="11485848" cy="4685065"/>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国共产党第二十届中央委员会第三次全体会议</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日在北京举行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习近平总书记发表重要讲话强调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法治是中国式现代化的重要保障。</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必须全面贯彻实施宪法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维护宪法权威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协同推进立法、执法、司法、守法各环节改革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健全法律面前人人平等保障机制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弘扬社会主义法治精神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维护社会公平正义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全面推进国家各方面工作法治化。要深化立法领域改革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深入推进依法行政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健全公正执法司法体制机制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完善推进法治社会建设机制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加强涉外法治建设。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pPr>
            <a:endParaRPr lang="en-US" altLang="zh-CN" smtClean="0"/>
          </a:p>
          <a:p>
            <a:pPr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党的领导、人民当家作主和依法治国有机统一</a:t>
            </a:r>
            <a:endParaRPr lang="en-US"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法治的作</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76206" y="1340768"/>
            <a:ext cx="1415772" cy="461665"/>
          </a:xfrm>
          <a:prstGeom prst="rect">
            <a:avLst/>
          </a:prstGeom>
        </p:spPr>
        <p:txBody>
          <a:bodyPr wrap="none">
            <a:spAutoFit/>
          </a:bodyPr>
          <a:lstStyle/>
          <a:p>
            <a:r>
              <a:rPr lang="zh-CN" altLang="en-US" sz="2400" b="0">
                <a:solidFill>
                  <a:srgbClr val="00B0F0"/>
                </a:solidFill>
                <a:ea typeface="黑体" panose="02010609060101010101" pitchFamily="49" charset="-122"/>
                <a:cs typeface="Times New Roman" panose="02020603050405020304" pitchFamily="18" charset="0"/>
              </a:rPr>
              <a:t>热点材料</a:t>
            </a:r>
            <a:endParaRPr lang="zh-CN" altLang="en-US" sz="2400" b="0"/>
          </a:p>
        </p:txBody>
      </p:sp>
      <p:sp>
        <p:nvSpPr>
          <p:cNvPr id="6" name="矩形 5"/>
          <p:cNvSpPr/>
          <p:nvPr/>
        </p:nvSpPr>
        <p:spPr>
          <a:xfrm>
            <a:off x="344019" y="4851908"/>
            <a:ext cx="1723549" cy="461665"/>
          </a:xfrm>
          <a:prstGeom prst="rect">
            <a:avLst/>
          </a:prstGeom>
        </p:spPr>
        <p:txBody>
          <a:bodyPr wrap="none">
            <a:spAutoFit/>
          </a:bodyPr>
          <a:lstStyle/>
          <a:p>
            <a:r>
              <a:rPr lang="zh-CN" altLang="en-US"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zh-CN" altLang="en-US" sz="2400" b="0"/>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日，十四届全国人大三次会议通过了关于修改《中华人民共和国全国人民代表大会和地方各级人民代表大会代表法》的决定。该法的修改过程中广泛征集了群众及各方面的意见和建议。这表明（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该法体现广大人民的根本利益和共同意志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该法规定了人们从事民事活动的基本原则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我国积极推进科技创新等领域的立法工作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我国不断完善中国特色社会主义法律体系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286550" y="764704"/>
            <a:ext cx="7617311" cy="593375"/>
          </a:xfrm>
          <a:prstGeom prst="rect">
            <a:avLst/>
          </a:prstGeom>
        </p:spPr>
      </p:pic>
      <p:sp>
        <p:nvSpPr>
          <p:cNvPr id="5" name="矩形 4"/>
          <p:cNvSpPr/>
          <p:nvPr/>
        </p:nvSpPr>
        <p:spPr>
          <a:xfrm>
            <a:off x="6077279" y="313121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年我国将加强人工智能、数字经济及大数据等新兴领域立法，填补法律空白，回应技术发展现实需求，为现代化建设提供法治保障。这表明（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我国的法律体系日益完善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我国立足实际需要推进新领域立法工作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法律的生命力在于实施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中国特色社会主义法律体系已十分完善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15610" y="1988840"/>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为切实预防近视，一些学校强化课外锻炼，减轻学生课业负担；一些学校配备可调节课桌椅、坐姿矫正器。实践证明，这些方法行之有效，得到了孩子和家长的普遍欢迎。这些方法的采用有利于（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加强对学生的学校保护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让学生保持对学习的兴趣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引导学生养成健康的生活方式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改进教学质量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提高学生素质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36908" y="242088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为确保驾驶者的头部安全，头盔扮演着至关重要的角色。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日起的严查不戴头盔行动中，有人却认为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戴不戴头盔是我的自由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，对此观点我们驳斥的理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自由和规则毫无关系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规则限制了自由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法治标定了自由的界限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二者不可调和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社会规则划定了自由的边界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自由不是随心所欲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戴头盔是公民的法定义务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不履行就要承担民事责任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2455392"/>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我国现行宪法是中华人民共和国第四部宪法。在这部宪法的诞生过程中，宪法修改委员会多次广泛征询各地区、各部门、各阶层的意见，并发动和组织广大群众进行全民讨论。这一事实最适合说明（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我国是人民当家作主的社会主义国家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我国宪法是广大人民意志的集中体现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宪法的修改程序比其他法律更加严格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国家权力须在宪法限定的范围内行使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71070" y="2276872"/>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某省通过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互联网＋政务服务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架起了政府与人民群众沟通的桥梁，方便公民参与和监督。该举措（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有利于促进政府依法行政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是建设服务型政府的需要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可以保障人民行使国家权力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是贯彻落实公正司法的需要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98862" y="1916832"/>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年全国两会上，最高人民法院工作报告和最高人民检察院工作报告都高度关注妇女、儿童、老人等重点人群，以大量具体司法案件彰显了中国法治的力度、温度，呈现出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看得见的公平正义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公平正义的实现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需要法治的保障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公平正义是法治社会的核心价值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只有司法机关才能维护公平正义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我国社会已真正实现了公平正义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69274" y="2412262"/>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月，国家互联网信息办公室发布《移动互联网未成年人模式建设指南》，推出了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对未成年人每日上网时长进行总量限制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分龄推荐标准，优先展示适龄内容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避免诱导沉迷的功能服务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三方面优化措施。这一系列举措（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是因为未成年人的自我控制能力不强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能够切实强化对未成年人的网络保护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有利于营造更加健康安全的网络环境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说明网络保护是未成年人保护的基础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21484" y="2153107"/>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日，国务院举行宪法宣誓仪式。国务院举行宪法宣誓仪式（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能杜绝国家机关工作人员贪污腐败的行为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能够强化国家机关工作人员的宪法意识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表明国务院行使监督宪法实施的职权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有利于形成维护宪法尊严的良好氛围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470442" y="1510662"/>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3058"/>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年，全国人大常委会围绕高质量推进立法工作，落实深化立法领域改革要求，坚持改革和法治相统一，预安排审议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件法律案，涉及经济、社会、文化、生态文明等多个方面。其中，修改法律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件，制定法律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件，编纂法典</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件。上述材料说明（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法律是由国家制定或认可的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法律规范着全体社会成员的行为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只要有了完善的法律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我们就能杜绝违法犯罪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法律的修改或制定适应了社会生活发展的需要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278092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9222"/>
            <a:ext cx="11485848" cy="507831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法律的特征与作用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第十四届全国人民代表大会常务委员会第十六次会议表决通过了新修订的治安管理处罚法。</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修订后的版本立足当前治安管理新形势、新情况、新问题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坚持处罚法定、过罚相当</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对规范和保障公安机关执法、维护社会安全秩序意义重大</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同时更好维护社会秩序和公共安全</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保护公民、法人和其他组织的合法权益</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促进社会的和谐稳定发展。</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法律的特征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法律是由国家制定或认可的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法律的作</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76206" y="764704"/>
            <a:ext cx="1415772" cy="461665"/>
          </a:xfrm>
          <a:prstGeom prst="rect">
            <a:avLst/>
          </a:prstGeom>
        </p:spPr>
        <p:txBody>
          <a:bodyPr wrap="none">
            <a:spAutoFit/>
          </a:bodyPr>
          <a:lstStyle/>
          <a:p>
            <a:r>
              <a:rPr lang="zh-CN" altLang="en-US" sz="2400" b="0">
                <a:solidFill>
                  <a:srgbClr val="00B0F0"/>
                </a:solidFill>
                <a:ea typeface="黑体" panose="02010609060101010101" pitchFamily="49" charset="-122"/>
                <a:cs typeface="Times New Roman" panose="02020603050405020304" pitchFamily="18" charset="0"/>
              </a:rPr>
              <a:t>热点材料</a:t>
            </a:r>
            <a:endParaRPr lang="zh-CN" altLang="en-US" sz="2400" b="0"/>
          </a:p>
        </p:txBody>
      </p:sp>
      <p:sp>
        <p:nvSpPr>
          <p:cNvPr id="4" name="矩形 3"/>
          <p:cNvSpPr/>
          <p:nvPr/>
        </p:nvSpPr>
        <p:spPr>
          <a:xfrm>
            <a:off x="344019" y="4551511"/>
            <a:ext cx="1723549" cy="461665"/>
          </a:xfrm>
          <a:prstGeom prst="rect">
            <a:avLst/>
          </a:prstGeom>
        </p:spPr>
        <p:txBody>
          <a:bodyPr wrap="none">
            <a:spAutoFit/>
          </a:bodyPr>
          <a:lstStyle/>
          <a:p>
            <a:r>
              <a:rPr lang="zh-CN" altLang="en-US"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zh-CN" altLang="en-US" sz="2400" b="0"/>
          </a:p>
        </p:txBody>
      </p:sp>
    </p:spTree>
    <p:extLst>
      <p:ext uri="{BB962C8B-B14F-4D97-AF65-F5344CB8AC3E}">
        <p14:creationId xmlns:p14="http://schemas.microsoft.com/office/powerpoint/2010/main" val="9910573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49747"/>
          </a:xfrm>
        </p:spPr>
        <p:txBody>
          <a:bodyPr/>
          <a:lstStyle/>
          <a:p>
            <a:pPr hangingPunct="0">
              <a:lnSpc>
                <a:spcPct val="130000"/>
              </a:lnSpc>
              <a:spcAft>
                <a:spcPts val="0"/>
              </a:spcAft>
              <a:tabLst>
                <a:tab pos="2700655" algn="l"/>
                <a:tab pos="5581015" algn="l"/>
                <a:tab pos="8461375" algn="l"/>
              </a:tabLst>
            </a:pPr>
            <a:r>
              <a:rPr lang="zh-CN" altLang="zh-CN" sz="2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第十四届全国人民代表大会第三次会议经表决</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通过了关于修改《中华人民共和国全国人民代表大会和地方各级人民代表大会代表法》的决定</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以下简称《决定》</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《决定》自</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日起施行。以下是该法的修订过程。</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13840322"/>
              </p:ext>
            </p:extLst>
          </p:nvPr>
        </p:nvGraphicFramePr>
        <p:xfrm>
          <a:off x="406574" y="2492896"/>
          <a:ext cx="11377264" cy="3566160"/>
        </p:xfrm>
        <a:graphic>
          <a:graphicData uri="http://schemas.openxmlformats.org/drawingml/2006/table">
            <a:tbl>
              <a:tblPr firstRow="1" firstCol="1" bandRow="1"/>
              <a:tblGrid>
                <a:gridCol w="11377264">
                  <a:extLst>
                    <a:ext uri="{9D8B030D-6E8A-4147-A177-3AD203B41FA5}">
                      <a16:colId xmlns:a16="http://schemas.microsoft.com/office/drawing/2014/main" val="3825011638"/>
                    </a:ext>
                  </a:extLst>
                </a:gridCol>
              </a:tblGrid>
              <a:tr h="826016">
                <a:tc>
                  <a:txBody>
                    <a:bodyPr/>
                    <a:lstStyle/>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党中央提出修订意见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党中央提出建议</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要坚持以习近平法治思想为指导</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贯彻宪法的规定、原则和精神</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落实党中央关于全面依法治国的战略部署。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6989188"/>
                  </a:ext>
                </a:extLst>
              </a:tr>
              <a:tr h="826016">
                <a:tc>
                  <a:txBody>
                    <a:bodyPr/>
                    <a:lstStyle/>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全国人大广泛向社会征求意见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全国人大常委会先后两次在中国人大网全文公布《中华人民共和国全国人民代表大会和地方各级人民代表大会代表法</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修订草案</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向社会公众征求意见。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6643362"/>
                  </a:ext>
                </a:extLst>
              </a:tr>
              <a:tr h="1101354">
                <a:tc>
                  <a:txBody>
                    <a:bodyPr/>
                    <a:lstStyle/>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全国人民代表大会表决通过</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十四届全国人大三次会议遵循少数服从多数的原则</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表决通过了关于修改《中华人民共和国全国人民代表大会和地方各级人民代表大会代表法》的决定。</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7310257"/>
                  </a:ext>
                </a:extLst>
              </a:tr>
            </a:tbl>
          </a:graphicData>
        </a:graphic>
      </p:graphicFrame>
    </p:spTree>
    <p:extLst>
      <p:ext uri="{BB962C8B-B14F-4D97-AF65-F5344CB8AC3E}">
        <p14:creationId xmlns:p14="http://schemas.microsoft.com/office/powerpoint/2010/main" val="20086438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1130246"/>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）结合材料，运用所学知识，分析《中华人民共和国全国人民代表大会和地方各级人民代表大会代表法》的修订过程是如何体现社会主义民主政治和法治建设的。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3091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党领导立法。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科学立法、民主立法（</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或实行良法之治</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全国人大及其常委会行使立法权，人民代表大会制度是我国的根本政治制度；法律是由国家制定或认可的。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坚持党的领导、人民当家作主、依法治国的有机统一。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全过程人民民主是社会主义民主政治的本质属性，是最广泛、最真实、最管用的民主。等等。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223824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除上述法律之外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还有个人信息保护法、法律援助法等多部法律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纷纷</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国家法律法规数据库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中国特色社会主义法律体系不断丰富完善。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天下之事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不难于立法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而难于法之必行。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）请你谈谈怎样破解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法之必行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的难题。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51818" y="306296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执法机关要严格执法，使每一部法律法规都得到严格执行，这是依法治国的关键；司法机关要公正司法，使每一个司法案件都体现公平正义，这是维护社会公平正义的最后一道防线；公民要学会依法办事，做到全民守法，使每一位公民都成为法治的忠实崇尚者、自觉遵守者和坚定捍卫者，这是依法治国的基础。</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）请根据下面表格中的材料写出对应的结论。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813582588"/>
              </p:ext>
            </p:extLst>
          </p:nvPr>
        </p:nvGraphicFramePr>
        <p:xfrm>
          <a:off x="2062758" y="1895211"/>
          <a:ext cx="7128793" cy="2743200"/>
        </p:xfrm>
        <a:graphic>
          <a:graphicData uri="http://schemas.openxmlformats.org/drawingml/2006/table">
            <a:tbl>
              <a:tblPr firstRow="1" firstCol="1" bandRow="1"/>
              <a:tblGrid>
                <a:gridCol w="6214881">
                  <a:extLst>
                    <a:ext uri="{9D8B030D-6E8A-4147-A177-3AD203B41FA5}">
                      <a16:colId xmlns:a16="http://schemas.microsoft.com/office/drawing/2014/main" val="2748014837"/>
                    </a:ext>
                  </a:extLst>
                </a:gridCol>
                <a:gridCol w="913912">
                  <a:extLst>
                    <a:ext uri="{9D8B030D-6E8A-4147-A177-3AD203B41FA5}">
                      <a16:colId xmlns:a16="http://schemas.microsoft.com/office/drawing/2014/main" val="431791142"/>
                    </a:ext>
                  </a:extLst>
                </a:gridCol>
              </a:tblGrid>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材料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3534661"/>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王某参加某县人大代表的选举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7606458"/>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九年级的小明同学把零花钱捐献给希望工程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9053195"/>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李某在线上平台上缴纳了个人所得税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7380113"/>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规范国家权力运行以保障公民权利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0783085"/>
                  </a:ext>
                </a:extLst>
              </a:tr>
            </a:tbl>
          </a:graphicData>
        </a:graphic>
      </p:graphicFrame>
      <p:sp>
        <p:nvSpPr>
          <p:cNvPr id="5" name="内容占位符 1"/>
          <p:cNvSpPr txBox="1">
            <a:spLocks/>
          </p:cNvSpPr>
          <p:nvPr/>
        </p:nvSpPr>
        <p:spPr bwMode="auto">
          <a:xfrm>
            <a:off x="343192" y="47470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公民享有选举权和被选举权　</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公民享有财产权　</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公民履行依法纳税的基本义务　</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宪法的核心价值追求。</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）学校准备出版一期宪法宣传主栏目，请从以下两幅图中任选一幅推荐给学校，并运用所学知识写出推荐的理由。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44.jpg" descr="id:2147497848;FounderCES"/>
          <p:cNvPicPr/>
          <p:nvPr/>
        </p:nvPicPr>
        <p:blipFill>
          <a:blip r:embed="rId2"/>
          <a:stretch>
            <a:fillRect/>
          </a:stretch>
        </p:blipFill>
        <p:spPr>
          <a:xfrm>
            <a:off x="982638" y="1988840"/>
            <a:ext cx="3654425" cy="2727325"/>
          </a:xfrm>
          <a:prstGeom prst="rect">
            <a:avLst/>
          </a:prstGeom>
        </p:spPr>
      </p:pic>
      <p:pic>
        <p:nvPicPr>
          <p:cNvPr id="4" name="kk45.jpg" descr="id:2147497855;FounderCES"/>
          <p:cNvPicPr/>
          <p:nvPr/>
        </p:nvPicPr>
        <p:blipFill>
          <a:blip r:embed="rId3"/>
          <a:stretch>
            <a:fillRect/>
          </a:stretch>
        </p:blipFill>
        <p:spPr>
          <a:xfrm>
            <a:off x="5447134" y="2038369"/>
            <a:ext cx="2931795" cy="2628265"/>
          </a:xfrm>
          <a:prstGeom prst="rect">
            <a:avLst/>
          </a:prstGeom>
        </p:spPr>
      </p:pic>
      <p:sp>
        <p:nvSpPr>
          <p:cNvPr id="6" name="矩形 5"/>
          <p:cNvSpPr/>
          <p:nvPr/>
        </p:nvSpPr>
        <p:spPr>
          <a:xfrm>
            <a:off x="2280385" y="4666634"/>
            <a:ext cx="800219" cy="576248"/>
          </a:xfrm>
          <a:prstGeom prst="rect">
            <a:avLst/>
          </a:prstGeom>
        </p:spPr>
        <p:txBody>
          <a:bodyPr wrap="none">
            <a:spAutoFit/>
          </a:bodyPr>
          <a:lstStyle/>
          <a:p>
            <a:pPr algn="just">
              <a:lnSpc>
                <a:spcPct val="150000"/>
              </a:lnSpc>
              <a:spcAft>
                <a:spcPts val="0"/>
              </a:spcAft>
              <a:tabLst>
                <a:tab pos="2700655" algn="l"/>
                <a:tab pos="5581015" algn="l"/>
                <a:tab pos="8461375" algn="l"/>
              </a:tabLst>
            </a:pPr>
            <a:r>
              <a:rPr lang="zh-CN" altLang="zh-CN" sz="2400" b="0">
                <a:solidFill>
                  <a:srgbClr val="000000"/>
                </a:solidFill>
                <a:cs typeface="Times New Roman" panose="02020603050405020304" pitchFamily="18" charset="0"/>
              </a:rPr>
              <a:t>图一</a:t>
            </a:r>
            <a:endParaRPr lang="zh-CN" altLang="zh-CN" sz="1200" b="0">
              <a:solidFill>
                <a:srgbClr val="000000"/>
              </a:solidFill>
              <a:cs typeface="Times New Roman" panose="02020603050405020304" pitchFamily="18" charset="0"/>
            </a:endParaRPr>
          </a:p>
        </p:txBody>
      </p:sp>
      <p:sp>
        <p:nvSpPr>
          <p:cNvPr id="8" name="矩形 7"/>
          <p:cNvSpPr/>
          <p:nvPr/>
        </p:nvSpPr>
        <p:spPr>
          <a:xfrm>
            <a:off x="6512921" y="4505471"/>
            <a:ext cx="800219" cy="576248"/>
          </a:xfrm>
          <a:prstGeom prst="rect">
            <a:avLst/>
          </a:prstGeom>
        </p:spPr>
        <p:txBody>
          <a:bodyPr wrap="none">
            <a:spAutoFit/>
          </a:bodyPr>
          <a:lstStyle/>
          <a:p>
            <a:pPr algn="just">
              <a:lnSpc>
                <a:spcPct val="150000"/>
              </a:lnSpc>
              <a:spcAft>
                <a:spcPts val="0"/>
              </a:spcAft>
              <a:tabLst>
                <a:tab pos="2700655" algn="l"/>
                <a:tab pos="5581015" algn="l"/>
                <a:tab pos="8461375" algn="l"/>
              </a:tabLst>
            </a:pPr>
            <a:r>
              <a:rPr lang="zh-CN" altLang="zh-CN" sz="2400" b="0">
                <a:solidFill>
                  <a:srgbClr val="000000"/>
                </a:solidFill>
                <a:cs typeface="Times New Roman" panose="02020603050405020304" pitchFamily="18" charset="0"/>
              </a:rPr>
              <a:t>图二</a:t>
            </a:r>
            <a:endParaRPr lang="zh-CN" altLang="zh-CN" sz="12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28965"/>
            <a:ext cx="11485848" cy="3900235"/>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荐图一。理由：图一体现的是必须加强对权力运行的制约和监督，让人民监督权力，让权力在阳光下运行，把权力关进制度的笼子。权力是把双刃剑，运用得好，可以造福于民；如果被滥用，则会滋生腐败，贻害无穷。规范国家权力运行以保障公民权利，是宪法的核心价值追求。</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荐图二。理由：图二体现的是国家机关工作人员在就职时应当公开进行宪法宣誓。宪法宣誓有助于强化国家机关工作人员的宪法意识，有利于维护宪法权威、捍卫宪法尊严；有利于使国家机关工作人员珍惜宪法赋予的权力，自觉规范自己的行为。</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21505"/>
          </a:xfrm>
        </p:spPr>
        <p:txBody>
          <a:bodyPr/>
          <a:lstStyle/>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某中学八年级多名女学生因琐事积怨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在学校宿舍对一名女生大打出手。当地教育局得知此事后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立即会同多方力量展开调查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初步查明涉事双方均为同班同学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年龄在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打人的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名男生已被警方和学校采取惩戒措施。为了预防类似事件发生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学校要求各班召开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预防校园欺凌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主题班会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某班级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普法小组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对近年来校园欺凌行为的具体形式展开调查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如下图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46.jpg" descr="id:2147497862;FounderCES"/>
          <p:cNvPicPr/>
          <p:nvPr/>
        </p:nvPicPr>
        <p:blipFill>
          <a:blip r:embed="rId2"/>
          <a:stretch>
            <a:fillRect/>
          </a:stretch>
        </p:blipFill>
        <p:spPr>
          <a:xfrm>
            <a:off x="3646934" y="3717032"/>
            <a:ext cx="3996302" cy="2827062"/>
          </a:xfrm>
          <a:prstGeom prst="rect">
            <a:avLst/>
          </a:prstGeom>
        </p:spPr>
      </p:pic>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1687963"/>
          </a:xfrm>
        </p:spPr>
        <p:txBody>
          <a:bodyPr/>
          <a:lstStyle/>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）从图表中可以看出校园欺凌行为侵犯了未成年人的哪些权利？（</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写出四</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
        <p:nvSpPr>
          <p:cNvPr id="3" name="内容占位符 1"/>
          <p:cNvSpPr txBox="1">
            <a:spLocks/>
          </p:cNvSpPr>
          <p:nvPr/>
        </p:nvSpPr>
        <p:spPr bwMode="auto">
          <a:xfrm>
            <a:off x="360854" y="22954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名誉权、生命权和健康权、财产权、隐私权。</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063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）请你介绍当我们遇到不法侵害时获取法律救助的方式和途径。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可以通过律师事务所、公证处、法律援助中心等法律服务机构来维护自身的合法权益。</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可以依法到公安机关、人民法院或人民检察院中的任何一个机关控告、举报。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必要时可以直接向人民法院起诉，使用诉讼手段，通过打官司讨回公道。</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初中生小丁因言语不和与同学小张发生争执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课间小丁多次辱骂小张。放学后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小丁伙同其好友尾随小张回家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并伺机殴打小张。小张说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你这样的行为是违法的。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小丁说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我是未成年人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受到法律的特殊保护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犯罪也没关系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不会受到惩罚。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）请结合材料，运用所学法律知识，对小丁的言行进行点评。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178463"/>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小丁的言行是不对的。理由：</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小丁辱骂、殴打他人的行为是违法的，应该承担相应的法律责任。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未成年人由于身心发育尚不成熟，自我保护能力较弱，容易受到不良因素的影响和不法侵害，需要受到法律的特殊保护。但是，未成年人并没有超越法律的特权，法律对全体社会成员具有普遍约束力，公民在法律面前一律平等，未成年人触犯国家法律，也必须承担相应的法律责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我们作为社会成员，要珍惜美好生活，认清犯罪危害，远离犯罪。那种认为我年龄小与犯罪无关、年龄小犯罪也不受处罚的想法，是错误的。</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143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7885"/>
            <a:ext cx="11485848" cy="5305703"/>
          </a:xfrm>
        </p:spPr>
        <p:txBody>
          <a:bodyPr/>
          <a:lstStyle/>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违法犯罪</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小超本是一名品学兼优的好学生</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父母离异后</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他被判归父亲抚养</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母亲自此一走了之</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父亲不好好照顾他</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还常常殴打他</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把他关在房间里不让他出门</a:t>
            </a:r>
            <a:r>
              <a:rPr lang="en-US" altLang="zh-CN" sz="220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上初中后</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小超常常和一帮</a:t>
            </a:r>
            <a:r>
              <a:rPr lang="en-US" altLang="zh-CN" sz="2200" u="sng" smtClean="0">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哥们儿</a:t>
            </a:r>
            <a:r>
              <a:rPr lang="en-US" altLang="zh-CN" sz="2200" u="sng" smtClean="0">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聚在一起打牌、留宿网吧通宵打游戏</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还经常上课迟到甚至旷课。学校给了他纪律处分</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他非但不醒悟</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反而觉得自己年龄小</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即使违法犯罪也没关系。</a:t>
            </a:r>
            <a:r>
              <a:rPr lang="en-US" altLang="zh-CN" sz="2200" baseline="30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小超屡教不改</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多次强行索要同学财物</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最终因持刀抢劫致人重伤被人民法院依法判处有期徒刑一年十一个月</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缓期一年执行</a:t>
            </a:r>
            <a:r>
              <a:rPr lang="en-US" altLang="zh-CN" sz="2200" baseline="30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同时人民法院还对小超的父亲发出《家庭教育指导令》</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督促小超接受家庭教育指导。</a:t>
            </a:r>
            <a:r>
              <a:rPr lang="en-US" altLang="zh-CN" sz="2200" baseline="30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法不可违、预防犯罪、树立法治意识</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违法行为的分类、犯罪的特征、刑罚处罚</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法律和道德的关系、家庭教育促进</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76206" y="836712"/>
            <a:ext cx="1415772" cy="461665"/>
          </a:xfrm>
          <a:prstGeom prst="rect">
            <a:avLst/>
          </a:prstGeom>
        </p:spPr>
        <p:txBody>
          <a:bodyPr wrap="none">
            <a:spAutoFit/>
          </a:bodyPr>
          <a:lstStyle/>
          <a:p>
            <a:r>
              <a:rPr lang="zh-CN" altLang="en-US" sz="2400" b="0">
                <a:solidFill>
                  <a:srgbClr val="00B0F0"/>
                </a:solidFill>
                <a:ea typeface="黑体" panose="02010609060101010101" pitchFamily="49" charset="-122"/>
                <a:cs typeface="Times New Roman" panose="02020603050405020304" pitchFamily="18" charset="0"/>
              </a:rPr>
              <a:t>热点材料</a:t>
            </a:r>
            <a:endParaRPr lang="zh-CN" altLang="en-US" sz="2400" b="0"/>
          </a:p>
        </p:txBody>
      </p:sp>
      <p:sp>
        <p:nvSpPr>
          <p:cNvPr id="5" name="矩形 4"/>
          <p:cNvSpPr/>
          <p:nvPr/>
        </p:nvSpPr>
        <p:spPr>
          <a:xfrm>
            <a:off x="344019" y="4771274"/>
            <a:ext cx="1723549" cy="461665"/>
          </a:xfrm>
          <a:prstGeom prst="rect">
            <a:avLst/>
          </a:prstGeom>
        </p:spPr>
        <p:txBody>
          <a:bodyPr wrap="none">
            <a:spAutoFit/>
          </a:bodyPr>
          <a:lstStyle/>
          <a:p>
            <a:r>
              <a:rPr lang="zh-CN" altLang="en-US"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zh-CN" altLang="en-US" sz="2400" b="0"/>
          </a:p>
        </p:txBody>
      </p:sp>
    </p:spTree>
    <p:extLst>
      <p:ext uri="{BB962C8B-B14F-4D97-AF65-F5344CB8AC3E}">
        <p14:creationId xmlns:p14="http://schemas.microsoft.com/office/powerpoint/2010/main" val="564039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8999"/>
            <a:ext cx="11485848" cy="5078313"/>
          </a:xfrm>
        </p:spPr>
        <p:txBody>
          <a:bodyPr/>
          <a:lstStyle/>
          <a:p>
            <a:pPr hangingPunct="0">
              <a:lnSpc>
                <a:spcPct val="120000"/>
              </a:lnSpc>
              <a:spcAft>
                <a:spcPts val="0"/>
              </a:spcAft>
              <a:tabLst>
                <a:tab pos="2700655" algn="l"/>
                <a:tab pos="5581015" algn="l"/>
                <a:tab pos="8461375"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宪法</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日是我国第</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个国家宪法日。</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宪法宣传周</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的主题是</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大力弘扬宪法精神</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推动进一步全面深化改革</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年是我国现行宪法颁布施行</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某校开展</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弘扬宪法精神</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争做宪法小卫士</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主题活动。</a:t>
            </a:r>
            <a:r>
              <a:rPr lang="en-US" altLang="zh-CN" sz="20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老师在总结发言中强调</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开展本次主题活动的目的就是让同学们做到</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知宪法于心</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守宪法于行</a:t>
            </a:r>
            <a:r>
              <a:rPr lang="en-US" altLang="zh-CN" sz="20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sz="20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rPr>
              <a:t>2025</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000">
                <a:solidFill>
                  <a:srgbClr val="000000"/>
                </a:solidFill>
                <a:latin typeface="Times New Roman" panose="02020603050405020304" pitchFamily="18" charset="0"/>
                <a:ea typeface="宋体" panose="02010600030101010101" pitchFamily="2" charset="-122"/>
              </a:rPr>
              <a:t>6</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000">
                <a:solidFill>
                  <a:srgbClr val="000000"/>
                </a:solidFill>
                <a:latin typeface="Times New Roman" panose="02020603050405020304" pitchFamily="18" charset="0"/>
                <a:ea typeface="宋体" panose="02010600030101010101" pitchFamily="2" charset="-122"/>
              </a:rPr>
              <a:t>11</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国务院举行宪法宣誓仪式。</a:t>
            </a:r>
            <a:r>
              <a:rPr lang="en-US" altLang="zh-CN" sz="2000" baseline="30000">
                <a:solidFill>
                  <a:srgbClr val="000000"/>
                </a:solidFill>
                <a:latin typeface="宋体" panose="02010600030101010101" pitchFamily="2" charset="-122"/>
                <a:cs typeface="Times New Roman" panose="02020603050405020304" pitchFamily="18" charset="0"/>
              </a:rPr>
              <a:t>⑨</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国务院总理监誓。根据《中华人民共和国宪法》和《国务院及其各部门任命的国家工作人员宪法宣誓组织办法》</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国务院任命的</a:t>
            </a:r>
            <a:r>
              <a:rPr lang="en-US" altLang="zh-CN" sz="2000">
                <a:solidFill>
                  <a:srgbClr val="000000"/>
                </a:solidFill>
                <a:latin typeface="Times New Roman" panose="02020603050405020304" pitchFamily="18" charset="0"/>
                <a:ea typeface="宋体" panose="02010600030101010101" pitchFamily="2" charset="-122"/>
              </a:rPr>
              <a:t>42</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个部门和单位的</a:t>
            </a:r>
            <a:r>
              <a:rPr lang="en-US" altLang="zh-CN" sz="2000">
                <a:solidFill>
                  <a:srgbClr val="000000"/>
                </a:solidFill>
                <a:latin typeface="Times New Roman" panose="02020603050405020304" pitchFamily="18" charset="0"/>
                <a:ea typeface="宋体" panose="02010600030101010101" pitchFamily="2" charset="-122"/>
              </a:rPr>
              <a:t>49</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名负责人依法进行宪法宣誓</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十四届全国人大常委会在北京人民大会堂举行宪法宣誓仪式</a:t>
            </a:r>
            <a:r>
              <a:rPr lang="en-US" altLang="zh-CN" sz="20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。全国人大机关有关负责同志参加了宣誓活动。</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增强宪法意</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识</a:t>
            </a:r>
            <a:r>
              <a:rPr lang="en-US"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宪法的重要</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性</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76206" y="785623"/>
            <a:ext cx="1415772" cy="461665"/>
          </a:xfrm>
          <a:prstGeom prst="rect">
            <a:avLst/>
          </a:prstGeom>
        </p:spPr>
        <p:txBody>
          <a:bodyPr wrap="none">
            <a:spAutoFit/>
          </a:bodyPr>
          <a:lstStyle/>
          <a:p>
            <a:r>
              <a:rPr lang="zh-CN" altLang="en-US" sz="2400" b="0">
                <a:solidFill>
                  <a:srgbClr val="00B0F0"/>
                </a:solidFill>
                <a:ea typeface="黑体" panose="02010609060101010101" pitchFamily="49" charset="-122"/>
                <a:cs typeface="Times New Roman" panose="02020603050405020304" pitchFamily="18" charset="0"/>
              </a:rPr>
              <a:t>热点材料</a:t>
            </a:r>
            <a:endParaRPr lang="zh-CN" altLang="en-US" sz="2400" b="0"/>
          </a:p>
        </p:txBody>
      </p:sp>
      <p:sp>
        <p:nvSpPr>
          <p:cNvPr id="4" name="矩形 3"/>
          <p:cNvSpPr/>
          <p:nvPr/>
        </p:nvSpPr>
        <p:spPr>
          <a:xfrm>
            <a:off x="344019" y="5271591"/>
            <a:ext cx="1723549" cy="461665"/>
          </a:xfrm>
          <a:prstGeom prst="rect">
            <a:avLst/>
          </a:prstGeom>
        </p:spPr>
        <p:txBody>
          <a:bodyPr wrap="none">
            <a:spAutoFit/>
          </a:bodyPr>
          <a:lstStyle/>
          <a:p>
            <a:r>
              <a:rPr lang="zh-CN" altLang="en-US"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zh-CN" altLang="en-US" sz="2400" b="0"/>
          </a:p>
        </p:txBody>
      </p:sp>
    </p:spTree>
    <p:extLst>
      <p:ext uri="{BB962C8B-B14F-4D97-AF65-F5344CB8AC3E}">
        <p14:creationId xmlns:p14="http://schemas.microsoft.com/office/powerpoint/2010/main" val="3967158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7013"/>
            <a:ext cx="11485848" cy="4998291"/>
          </a:xfrm>
        </p:spPr>
        <p:txBody>
          <a:bodyPr/>
          <a:lstStyle/>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权利与义务</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周末一大早</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小王就开始了自己忙碌的一天。</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早上</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以选民的身份参与县人大代表换届选举投票。</a:t>
            </a:r>
            <a:r>
              <a:rPr lang="en-US" altLang="zh-CN" sz="2200"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中午</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准备回家时</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小王发现某照相馆用自己儿子的照片作为宣传照</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于是他进店与工作人员理论并要求撤下该照片。</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下午</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到税务部门缴纳本月开店盈利应缴纳的税款</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元。</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晚上</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看电视时注意到一则新闻</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罗某因侮辱中国人民志愿军</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冰雕连</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英烈</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被海南省三亚市城郊人民法院依法判处有期徒刑七个月</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并承担公开赔礼道歉等民事责任</a:t>
            </a:r>
            <a:r>
              <a:rPr lang="en-US" altLang="zh-CN" sz="2200" baseline="30000">
                <a:solidFill>
                  <a:srgbClr val="000000"/>
                </a:solidFill>
                <a:latin typeface="MS Mincho"/>
                <a:ea typeface="宋体" panose="02010600030101010101" pitchFamily="2" charset="-122"/>
                <a:cs typeface="Times New Roman" panose="02020603050405020304" pitchFamily="18" charset="0"/>
              </a:rPr>
              <a:t>⑪</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基本权利和基本义务</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权</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利与义务的关系、正确处理权利与义务的关</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系</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10775726" y="4240468"/>
            <a:ext cx="235680" cy="235680"/>
          </a:xfrm>
          <a:prstGeom prst="rect">
            <a:avLst/>
          </a:prstGeom>
        </p:spPr>
      </p:pic>
      <p:pic>
        <p:nvPicPr>
          <p:cNvPr id="4" name="图片 3"/>
          <p:cNvPicPr/>
          <p:nvPr/>
        </p:nvPicPr>
        <p:blipFill>
          <a:blip r:embed="rId2">
            <a:clrChange>
              <a:clrFrom>
                <a:srgbClr val="FFFFFF"/>
              </a:clrFrom>
              <a:clrTo>
                <a:srgbClr val="FFFFFF">
                  <a:alpha val="0"/>
                </a:srgbClr>
              </a:clrTo>
            </a:clrChange>
          </a:blip>
          <a:stretch>
            <a:fillRect/>
          </a:stretch>
        </p:blipFill>
        <p:spPr>
          <a:xfrm>
            <a:off x="452704" y="5723758"/>
            <a:ext cx="285173" cy="285173"/>
          </a:xfrm>
          <a:prstGeom prst="rect">
            <a:avLst/>
          </a:prstGeom>
        </p:spPr>
      </p:pic>
      <p:sp>
        <p:nvSpPr>
          <p:cNvPr id="5" name="矩形 4"/>
          <p:cNvSpPr/>
          <p:nvPr/>
        </p:nvSpPr>
        <p:spPr>
          <a:xfrm>
            <a:off x="376206" y="784084"/>
            <a:ext cx="1415772" cy="461665"/>
          </a:xfrm>
          <a:prstGeom prst="rect">
            <a:avLst/>
          </a:prstGeom>
        </p:spPr>
        <p:txBody>
          <a:bodyPr wrap="none">
            <a:spAutoFit/>
          </a:bodyPr>
          <a:lstStyle/>
          <a:p>
            <a:r>
              <a:rPr lang="zh-CN" altLang="en-US" sz="2400" b="0">
                <a:solidFill>
                  <a:srgbClr val="00B0F0"/>
                </a:solidFill>
                <a:ea typeface="黑体" panose="02010609060101010101" pitchFamily="49" charset="-122"/>
                <a:cs typeface="Times New Roman" panose="02020603050405020304" pitchFamily="18" charset="0"/>
              </a:rPr>
              <a:t>热点材料</a:t>
            </a:r>
            <a:endParaRPr lang="zh-CN" altLang="en-US" sz="2400" b="0"/>
          </a:p>
        </p:txBody>
      </p:sp>
      <p:sp>
        <p:nvSpPr>
          <p:cNvPr id="6" name="矩形 5"/>
          <p:cNvSpPr/>
          <p:nvPr/>
        </p:nvSpPr>
        <p:spPr>
          <a:xfrm>
            <a:off x="344019" y="4725144"/>
            <a:ext cx="1723549" cy="461665"/>
          </a:xfrm>
          <a:prstGeom prst="rect">
            <a:avLst/>
          </a:prstGeom>
        </p:spPr>
        <p:txBody>
          <a:bodyPr wrap="none">
            <a:spAutoFit/>
          </a:bodyPr>
          <a:lstStyle/>
          <a:p>
            <a:r>
              <a:rPr lang="zh-CN" altLang="en-US"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zh-CN" altLang="en-US" sz="2400" b="0"/>
          </a:p>
        </p:txBody>
      </p:sp>
    </p:spTree>
    <p:extLst>
      <p:ext uri="{BB962C8B-B14F-4D97-AF65-F5344CB8AC3E}">
        <p14:creationId xmlns:p14="http://schemas.microsoft.com/office/powerpoint/2010/main" val="2102871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3775"/>
            <a:ext cx="11485848" cy="5438412"/>
          </a:xfrm>
        </p:spPr>
        <p:txBody>
          <a:bodyPr/>
          <a:lstStyle/>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全面依法治国</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年是</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八五</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普法第五年</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某校展示了</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强化法治之力</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主题展板。</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展板一</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制定乡村振兴促进法</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服务国家重大战略需要</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制定法律援助法</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积极回应民生诉求</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sz="2200" baseline="30000">
                <a:solidFill>
                  <a:srgbClr val="000000"/>
                </a:solidFill>
                <a:latin typeface="MS Mincho"/>
                <a:ea typeface="宋体" panose="02010600030101010101" pitchFamily="2" charset="-122"/>
                <a:cs typeface="Times New Roman" panose="02020603050405020304" pitchFamily="18" charset="0"/>
              </a:rPr>
              <a:t>⑫</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展板二</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深化以审判为中心的刑事诉讼制度改革</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健全认罪认罚从宽制度</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推进知识产权综合司法保护试点</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优化互联网法院</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sz="2200" baseline="30000">
                <a:solidFill>
                  <a:srgbClr val="000000"/>
                </a:solidFill>
                <a:latin typeface="MS Mincho"/>
                <a:ea typeface="宋体" panose="02010600030101010101" pitchFamily="2" charset="-122"/>
                <a:cs typeface="Times New Roman" panose="02020603050405020304" pitchFamily="18" charset="0"/>
              </a:rPr>
              <a:t>⑬</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展板三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法治进校园</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展示和未成年人相关的法律法规</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同学们参加宪法晨读活动的图片</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同学们和法律有关的故事分享</a:t>
            </a:r>
            <a:r>
              <a:rPr lang="en-US" altLang="zh-CN" sz="2200" u="sng">
                <a:solidFill>
                  <a:srgbClr val="000000"/>
                </a:solidFill>
                <a:uFill>
                  <a:solidFill>
                    <a:srgbClr val="000000"/>
                  </a:solidFill>
                </a:uFill>
                <a:latin typeface="楷体" panose="02010609060101010101" pitchFamily="49" charset="-122"/>
                <a:cs typeface="Times New Roman" panose="02020603050405020304" pitchFamily="18" charset="0"/>
              </a:rPr>
              <a:t>……</a:t>
            </a:r>
            <a:r>
              <a:rPr lang="en-US" altLang="zh-CN" sz="2200" baseline="30000" smtClean="0">
                <a:solidFill>
                  <a:srgbClr val="000000"/>
                </a:solidFill>
                <a:latin typeface="MS Mincho"/>
                <a:cs typeface="Times New Roman" panose="02020603050405020304" pitchFamily="18" charset="0"/>
              </a:rPr>
              <a:t>⑭</a:t>
            </a:r>
          </a:p>
          <a:p>
            <a:pPr>
              <a:lnSpc>
                <a:spcPct val="130000"/>
              </a:lnSpc>
            </a:pPr>
            <a:endParaRPr lang="en-US" altLang="zh-CN" sz="2200" smtClean="0"/>
          </a:p>
          <a:p>
            <a:pPr hangingPunct="0">
              <a:spcAft>
                <a:spcPts val="0"/>
              </a:spcAft>
              <a:tabLst>
                <a:tab pos="2700655" algn="l"/>
                <a:tab pos="5581015" algn="l"/>
                <a:tab pos="8461375" algn="l"/>
              </a:tabLst>
            </a:pPr>
            <a:r>
              <a:rPr lang="en-US"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面依法治国是中国特色社会主义的本质要求和重要保障</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000" smtClean="0">
                <a:solidFill>
                  <a:srgbClr val="000000"/>
                </a:solidFill>
                <a:latin typeface="MS Mincho"/>
                <a:ea typeface="宋体" panose="02010600030101010101" pitchFamily="2" charset="-122"/>
                <a:cs typeface="Times New Roman" panose="02020603050405020304" pitchFamily="18" charset="0"/>
              </a:rPr>
              <a:t>⑬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厉</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行法治</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科学立法、严格执法、公正司法、全民守法</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000" smtClean="0">
                <a:solidFill>
                  <a:srgbClr val="000000"/>
                </a:solidFill>
                <a:latin typeface="MS Mincho"/>
                <a:cs typeface="Times New Roman" panose="02020603050405020304" pitchFamily="18" charset="0"/>
              </a:rPr>
              <a:t>⑭  </a:t>
            </a:r>
            <a:r>
              <a:rPr lang="zh-CN" altLang="zh-CN" sz="2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a:t>
            </a:r>
            <a:r>
              <a:rPr lang="zh-CN" altLang="zh-CN" sz="2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未成年人的特殊保护</a:t>
            </a:r>
            <a:endParaRPr lang="zh-CN" altLang="en-US" sz="2200"/>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1846734" y="2444381"/>
            <a:ext cx="207895" cy="207895"/>
          </a:xfrm>
          <a:prstGeom prst="rect">
            <a:avLst/>
          </a:prstGeom>
        </p:spPr>
      </p:pic>
      <p:pic>
        <p:nvPicPr>
          <p:cNvPr id="4" name="图片 3"/>
          <p:cNvPicPr/>
          <p:nvPr/>
        </p:nvPicPr>
        <p:blipFill>
          <a:blip r:embed="rId3">
            <a:clrChange>
              <a:clrFrom>
                <a:srgbClr val="FFFFFF"/>
              </a:clrFrom>
              <a:clrTo>
                <a:srgbClr val="FFFFFF">
                  <a:alpha val="0"/>
                </a:srgbClr>
              </a:clrTo>
            </a:clrChange>
          </a:blip>
          <a:stretch>
            <a:fillRect/>
          </a:stretch>
        </p:blipFill>
        <p:spPr>
          <a:xfrm>
            <a:off x="5722203" y="3354607"/>
            <a:ext cx="228987" cy="228987"/>
          </a:xfrm>
          <a:prstGeom prst="rect">
            <a:avLst/>
          </a:prstGeom>
        </p:spPr>
      </p:pic>
      <p:pic>
        <p:nvPicPr>
          <p:cNvPr id="5" name="图片 4"/>
          <p:cNvPicPr/>
          <p:nvPr/>
        </p:nvPicPr>
        <p:blipFill>
          <a:blip r:embed="rId4">
            <a:clrChange>
              <a:clrFrom>
                <a:srgbClr val="FFFFFF"/>
              </a:clrFrom>
              <a:clrTo>
                <a:srgbClr val="FFFFFF">
                  <a:alpha val="0"/>
                </a:srgbClr>
              </a:clrTo>
            </a:clrChange>
          </a:blip>
          <a:stretch>
            <a:fillRect/>
          </a:stretch>
        </p:blipFill>
        <p:spPr>
          <a:xfrm>
            <a:off x="5231110" y="4218703"/>
            <a:ext cx="216250" cy="216250"/>
          </a:xfrm>
          <a:prstGeom prst="rect">
            <a:avLst/>
          </a:prstGeom>
        </p:spPr>
      </p:pic>
      <p:pic>
        <p:nvPicPr>
          <p:cNvPr id="6" name="图片 5"/>
          <p:cNvPicPr/>
          <p:nvPr/>
        </p:nvPicPr>
        <p:blipFill>
          <a:blip r:embed="rId2">
            <a:clrChange>
              <a:clrFrom>
                <a:srgbClr val="FFFFFF"/>
              </a:clrFrom>
              <a:clrTo>
                <a:srgbClr val="FFFFFF">
                  <a:alpha val="0"/>
                </a:srgbClr>
              </a:clrTo>
            </a:clrChange>
          </a:blip>
          <a:stretch>
            <a:fillRect/>
          </a:stretch>
        </p:blipFill>
        <p:spPr>
          <a:xfrm>
            <a:off x="502133" y="5177163"/>
            <a:ext cx="304380" cy="304380"/>
          </a:xfrm>
          <a:prstGeom prst="rect">
            <a:avLst/>
          </a:prstGeom>
        </p:spPr>
      </p:pic>
      <p:pic>
        <p:nvPicPr>
          <p:cNvPr id="7" name="图片 6"/>
          <p:cNvPicPr/>
          <p:nvPr/>
        </p:nvPicPr>
        <p:blipFill>
          <a:blip r:embed="rId3">
            <a:clrChange>
              <a:clrFrom>
                <a:srgbClr val="FFFFFF"/>
              </a:clrFrom>
              <a:clrTo>
                <a:srgbClr val="FFFFFF">
                  <a:alpha val="0"/>
                </a:srgbClr>
              </a:clrTo>
            </a:clrChange>
          </a:blip>
          <a:stretch>
            <a:fillRect/>
          </a:stretch>
        </p:blipFill>
        <p:spPr>
          <a:xfrm>
            <a:off x="502133" y="5568988"/>
            <a:ext cx="335260" cy="335260"/>
          </a:xfrm>
          <a:prstGeom prst="rect">
            <a:avLst/>
          </a:prstGeom>
        </p:spPr>
      </p:pic>
      <p:pic>
        <p:nvPicPr>
          <p:cNvPr id="8" name="图片 7"/>
          <p:cNvPicPr/>
          <p:nvPr/>
        </p:nvPicPr>
        <p:blipFill>
          <a:blip r:embed="rId4">
            <a:clrChange>
              <a:clrFrom>
                <a:srgbClr val="FFFFFF"/>
              </a:clrFrom>
              <a:clrTo>
                <a:srgbClr val="FFFFFF">
                  <a:alpha val="0"/>
                </a:srgbClr>
              </a:clrTo>
            </a:clrChange>
          </a:blip>
          <a:stretch>
            <a:fillRect/>
          </a:stretch>
        </p:blipFill>
        <p:spPr>
          <a:xfrm>
            <a:off x="504641" y="6047660"/>
            <a:ext cx="316611" cy="316611"/>
          </a:xfrm>
          <a:prstGeom prst="rect">
            <a:avLst/>
          </a:prstGeom>
        </p:spPr>
      </p:pic>
      <p:sp>
        <p:nvSpPr>
          <p:cNvPr id="9" name="矩形 8"/>
          <p:cNvSpPr/>
          <p:nvPr/>
        </p:nvSpPr>
        <p:spPr>
          <a:xfrm>
            <a:off x="376206" y="738826"/>
            <a:ext cx="1415772" cy="461665"/>
          </a:xfrm>
          <a:prstGeom prst="rect">
            <a:avLst/>
          </a:prstGeom>
        </p:spPr>
        <p:txBody>
          <a:bodyPr wrap="none">
            <a:spAutoFit/>
          </a:bodyPr>
          <a:lstStyle/>
          <a:p>
            <a:r>
              <a:rPr lang="zh-CN" altLang="en-US" sz="2400" b="0">
                <a:solidFill>
                  <a:srgbClr val="00B0F0"/>
                </a:solidFill>
                <a:ea typeface="黑体" panose="02010609060101010101" pitchFamily="49" charset="-122"/>
                <a:cs typeface="Times New Roman" panose="02020603050405020304" pitchFamily="18" charset="0"/>
              </a:rPr>
              <a:t>热点材料</a:t>
            </a:r>
            <a:endParaRPr lang="zh-CN" altLang="en-US" sz="2400" b="0"/>
          </a:p>
        </p:txBody>
      </p:sp>
      <p:sp>
        <p:nvSpPr>
          <p:cNvPr id="10" name="矩形 9"/>
          <p:cNvSpPr/>
          <p:nvPr/>
        </p:nvSpPr>
        <p:spPr>
          <a:xfrm>
            <a:off x="344019" y="4716518"/>
            <a:ext cx="1723549" cy="461665"/>
          </a:xfrm>
          <a:prstGeom prst="rect">
            <a:avLst/>
          </a:prstGeom>
        </p:spPr>
        <p:txBody>
          <a:bodyPr wrap="none">
            <a:spAutoFit/>
          </a:bodyPr>
          <a:lstStyle/>
          <a:p>
            <a:r>
              <a:rPr lang="zh-CN" altLang="en-US" sz="2400" b="0">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zh-CN" altLang="en-US" sz="2400" b="0"/>
          </a:p>
        </p:txBody>
      </p:sp>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760985" y="758858"/>
            <a:ext cx="8668443" cy="581910"/>
          </a:xfrm>
          <a:prstGeom prst="rect">
            <a:avLst/>
          </a:prstGeom>
        </p:spPr>
      </p:pic>
      <p:sp>
        <p:nvSpPr>
          <p:cNvPr id="8" name="内容占位符 7"/>
          <p:cNvSpPr>
            <a:spLocks noGrp="1"/>
          </p:cNvSpPr>
          <p:nvPr>
            <p:ph idx="1"/>
          </p:nvPr>
        </p:nvSpPr>
        <p:spPr>
          <a:xfrm>
            <a:off x="360854" y="1373098"/>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法律的特征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）法律是由国家制定或认可的。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）法律是由国家强制力保证实施的。（</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法律区别于其他行为规范的最主要特征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）法律对全体社会成员具有普遍约束力。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辨识技巧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法律是由国家制定或认可的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常结合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全国人大及其常委会表决通过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法律是由国家强制力保证实施的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常结合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被判处有期徒刑（</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行政拘留、罚款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等考查，国家强制力主要包括军队、警察、法庭、监狱等；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法律对全体社会成员具有普遍约束力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常结合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某国家机关工作人员贪污腐败被查处或判刑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考查。</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法律对全体社会成员具有普遍约束力的表现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）公民在法律面前一律平等，任何人都没有超越法律的特权。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）每个公民都平等地受到法律的保护，平等地享有权利和履行义务。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）任何人不论职务高低、功劳大小，只要触犯国家法律，都必须承担相应的法律责任。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844698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629</TotalTime>
  <Words>4957</Words>
  <Application>Microsoft Office PowerPoint</Application>
  <PresentationFormat>自定义</PresentationFormat>
  <Paragraphs>232</Paragraphs>
  <Slides>38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38</vt:i4>
      </vt:variant>
    </vt:vector>
  </HeadingPairs>
  <TitlesOfParts>
    <vt:vector size="48" baseType="lpstr">
      <vt:lpstr>Calibri</vt:lpstr>
      <vt:lpstr>MS Mincho</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607</cp:revision>
  <dcterms:created xsi:type="dcterms:W3CDTF">2020-11-06T05:24:00Z</dcterms:created>
  <dcterms:modified xsi:type="dcterms:W3CDTF">2025-11-15T13:42:03Z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